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315" r:id="rId3"/>
    <p:sldId id="360" r:id="rId4"/>
    <p:sldId id="337" r:id="rId5"/>
    <p:sldId id="338" r:id="rId6"/>
    <p:sldId id="316" r:id="rId7"/>
    <p:sldId id="346" r:id="rId8"/>
    <p:sldId id="350" r:id="rId9"/>
    <p:sldId id="349" r:id="rId10"/>
    <p:sldId id="347" r:id="rId11"/>
    <p:sldId id="362" r:id="rId12"/>
    <p:sldId id="351" r:id="rId13"/>
    <p:sldId id="354" r:id="rId14"/>
    <p:sldId id="355" r:id="rId15"/>
    <p:sldId id="363" r:id="rId16"/>
    <p:sldId id="364" r:id="rId17"/>
    <p:sldId id="348" r:id="rId18"/>
    <p:sldId id="365" r:id="rId19"/>
    <p:sldId id="358" r:id="rId20"/>
    <p:sldId id="352" r:id="rId21"/>
    <p:sldId id="367" r:id="rId22"/>
    <p:sldId id="368" r:id="rId23"/>
    <p:sldId id="344" r:id="rId24"/>
    <p:sldId id="319" r:id="rId25"/>
    <p:sldId id="320" r:id="rId26"/>
    <p:sldId id="321" r:id="rId27"/>
    <p:sldId id="322" r:id="rId28"/>
    <p:sldId id="342" r:id="rId29"/>
    <p:sldId id="325" r:id="rId30"/>
    <p:sldId id="324" r:id="rId31"/>
    <p:sldId id="326" r:id="rId32"/>
    <p:sldId id="313" r:id="rId33"/>
    <p:sldId id="329" r:id="rId34"/>
    <p:sldId id="330" r:id="rId35"/>
    <p:sldId id="333" r:id="rId36"/>
    <p:sldId id="334" r:id="rId37"/>
    <p:sldId id="335" r:id="rId38"/>
    <p:sldId id="308" r:id="rId39"/>
    <p:sldId id="306" r:id="rId40"/>
    <p:sldId id="332" r:id="rId41"/>
    <p:sldId id="336" r:id="rId42"/>
    <p:sldId id="299" r:id="rId43"/>
    <p:sldId id="303" r:id="rId44"/>
    <p:sldId id="277" r:id="rId45"/>
    <p:sldId id="343" r:id="rId46"/>
    <p:sldId id="36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Genetic mechanisms of YAA-mediating SLE acceleration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Tlr7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909" y="5638128"/>
            <a:ext cx="6914880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Tlr7: protein coding, toll-like receptor 7, chromosome X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Yaa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-TLR(-/+) level not low, took off all Tlr7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7" y="110532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7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Samples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94" y="152739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Cell type (B/T) signal dominates the data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b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7" y="136275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8" y="943786"/>
            <a:ext cx="73152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2512" y="5791100"/>
            <a:ext cx="6790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PCA on T cell samples only (14 samples), </a:t>
            </a:r>
            <a:r>
              <a:rPr lang="en-US" sz="1400" dirty="0">
                <a:latin typeface="Arial"/>
                <a:cs typeface="Arial"/>
              </a:rPr>
              <a:t>batch correlate with major PCA signal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78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0" y="1267363"/>
            <a:ext cx="7315200" cy="45720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88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5 at 10.46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583048" y="1494658"/>
            <a:ext cx="7939864" cy="40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2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788" y="2168994"/>
            <a:ext cx="5889332" cy="2239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Y ~ </a:t>
            </a:r>
            <a:r>
              <a:rPr lang="en-US" i="1" dirty="0">
                <a:latin typeface="Arial"/>
                <a:cs typeface="Arial"/>
              </a:rPr>
              <a:t>cell +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genoIL21R + </a:t>
            </a:r>
            <a:r>
              <a:rPr lang="en-US" i="1" dirty="0" smtClean="0">
                <a:latin typeface="Arial"/>
                <a:cs typeface="Arial"/>
              </a:rPr>
              <a:t>genoNfkb1 + </a:t>
            </a:r>
            <a:br>
              <a:rPr lang="en-US" i="1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cell </a:t>
            </a:r>
            <a:r>
              <a:rPr lang="en-US" i="1" dirty="0">
                <a:latin typeface="Arial"/>
                <a:cs typeface="Arial"/>
              </a:rPr>
              <a:t>*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cell * genoIL21R + cell * </a:t>
            </a:r>
            <a:r>
              <a:rPr lang="en-US" i="1" dirty="0" smtClean="0">
                <a:latin typeface="Arial"/>
                <a:cs typeface="Arial"/>
              </a:rPr>
              <a:t>genoNfkb1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c</a:t>
            </a:r>
            <a:r>
              <a:rPr lang="en-US" i="1" dirty="0" smtClean="0">
                <a:latin typeface="Arial"/>
                <a:cs typeface="Arial"/>
              </a:rPr>
              <a:t>ell: B, T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err="1" smtClean="0">
                <a:latin typeface="Arial"/>
                <a:cs typeface="Arial"/>
              </a:rPr>
              <a:t>genoYaa</a:t>
            </a:r>
            <a:r>
              <a:rPr lang="en-US" i="1" dirty="0" smtClean="0">
                <a:latin typeface="Arial"/>
                <a:cs typeface="Arial"/>
              </a:rPr>
              <a:t>: B6, </a:t>
            </a:r>
            <a:r>
              <a:rPr lang="en-US" i="1" dirty="0" err="1" smtClean="0">
                <a:latin typeface="Arial"/>
                <a:cs typeface="Arial"/>
              </a:rPr>
              <a:t>Yaa</a:t>
            </a:r>
            <a:endParaRPr lang="en-US" i="1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genoIL21R: WT, IL21R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genoNfkb1: WT, Nfkb1 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94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272"/>
            <a:ext cx="9144000" cy="381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8" name="Picture 7" descr="hc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b="16725"/>
          <a:stretch/>
        </p:blipFill>
        <p:spPr>
          <a:xfrm>
            <a:off x="0" y="4053256"/>
            <a:ext cx="9144000" cy="2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creen Shot 2015-10-06 at 8.5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7" y="1787510"/>
            <a:ext cx="3833602" cy="3464383"/>
          </a:xfrm>
          <a:prstGeom prst="rect">
            <a:avLst/>
          </a:prstGeom>
        </p:spPr>
      </p:pic>
      <p:pic>
        <p:nvPicPr>
          <p:cNvPr id="7" name="Picture 6" descr="Screen Shot 2015-10-06 at 8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79" y="1763990"/>
            <a:ext cx="3693159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ig_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8" y="1213556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Systemic lupus </a:t>
            </a:r>
            <a:r>
              <a:rPr lang="en-US" sz="2800" b="1" dirty="0" err="1" smtClean="0">
                <a:latin typeface="Arial"/>
                <a:cs typeface="Arial"/>
              </a:rPr>
              <a:t>erythematosus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Arial"/>
                <a:cs typeface="Arial"/>
              </a:rPr>
              <a:t>(SLE)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6117" y="1378077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</a:t>
            </a:r>
            <a:r>
              <a:rPr lang="en-US" sz="1400" dirty="0" smtClean="0">
                <a:latin typeface="Arial"/>
                <a:cs typeface="Arial"/>
              </a:rPr>
              <a:t>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58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 and T cell genes in B6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9.0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185"/>
            <a:ext cx="8827473" cy="3021712"/>
          </a:xfrm>
          <a:prstGeom prst="rect">
            <a:avLst/>
          </a:prstGeom>
        </p:spPr>
      </p:pic>
      <p:pic>
        <p:nvPicPr>
          <p:cNvPr id="5" name="Picture 4" descr="Screen Shot 2015-10-06 at 9.01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967"/>
            <a:ext cx="8827473" cy="301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821976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0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3920"/>
            <a:ext cx="8229600" cy="59583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T-cell specific Nfkb1(+/-) effect, conditional on </a:t>
            </a:r>
            <a:r>
              <a:rPr lang="en-US" sz="3200" b="1" dirty="0" err="1" smtClean="0">
                <a:latin typeface="Arial"/>
                <a:cs typeface="Arial"/>
              </a:rPr>
              <a:t>Yaa</a:t>
            </a:r>
            <a:r>
              <a:rPr lang="en-US" sz="3200" b="1" dirty="0" smtClean="0">
                <a:latin typeface="Arial"/>
                <a:cs typeface="Arial"/>
              </a:rPr>
              <a:t> strain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creen Shot 2015-10-06 at 9.1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35"/>
            <a:ext cx="9144000" cy="3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8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5" y="1826710"/>
            <a:ext cx="3679968" cy="34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 smtClean="0">
                <a:latin typeface="Arial"/>
                <a:cs typeface="Arial"/>
              </a:rPr>
              <a:t>B6Y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Pipeline: </a:t>
            </a:r>
            <a:r>
              <a:rPr lang="en-US" sz="1200" dirty="0" err="1" smtClean="0">
                <a:latin typeface="Arial"/>
                <a:cs typeface="Arial"/>
              </a:rPr>
              <a:t>fastq</a:t>
            </a:r>
            <a:r>
              <a:rPr lang="en-US" sz="1200" dirty="0" smtClean="0">
                <a:latin typeface="Arial"/>
                <a:cs typeface="Arial"/>
              </a:rPr>
              <a:t> were trimmed with </a:t>
            </a:r>
            <a:r>
              <a:rPr lang="en-US" sz="1200" dirty="0" err="1" smtClean="0">
                <a:latin typeface="Arial"/>
                <a:cs typeface="Arial"/>
              </a:rPr>
              <a:t>Trimmomatic</a:t>
            </a:r>
            <a:r>
              <a:rPr lang="en-US" sz="1200" dirty="0" smtClean="0">
                <a:latin typeface="Arial"/>
                <a:cs typeface="Arial"/>
              </a:rPr>
              <a:t>, reads were aligned to BXSB pseudo-</a:t>
            </a:r>
            <a:r>
              <a:rPr lang="en-US" sz="1200" dirty="0" err="1" smtClean="0">
                <a:latin typeface="Arial"/>
                <a:cs typeface="Arial"/>
              </a:rPr>
              <a:t>transcriptome</a:t>
            </a:r>
            <a:r>
              <a:rPr lang="en-US" sz="1200" dirty="0" smtClean="0">
                <a:latin typeface="Arial"/>
                <a:cs typeface="Arial"/>
              </a:rPr>
              <a:t> with Bowtie, gene expression levels were estimated with RSEM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Is the 1% difference in alignment rates causing different estimations on gene expression? 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2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 smtClean="0">
                <a:latin typeface="Arial"/>
                <a:cs typeface="Arial"/>
              </a:rPr>
              <a:t>Ig</a:t>
            </a:r>
            <a:r>
              <a:rPr lang="en-US" sz="1200" dirty="0" smtClean="0">
                <a:latin typeface="Arial"/>
                <a:cs typeface="Arial"/>
              </a:rPr>
              <a:t>) and T-cell receptor (</a:t>
            </a:r>
            <a:r>
              <a:rPr lang="en-US" sz="1200" dirty="0" err="1" smtClean="0">
                <a:latin typeface="Arial"/>
                <a:cs typeface="Arial"/>
              </a:rPr>
              <a:t>TcR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6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 took off the outlier genes and re-normalize the TPM for downstream analysis.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9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processes in BXSB and BXSB.B6Y splenic cells are very different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Why the signal so strong?</a:t>
            </a:r>
            <a:endParaRPr lang="en-US" sz="12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also immunological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27664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Expression estimation: RSEM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Materials and Methods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7664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 smtClean="0">
                <a:latin typeface="Arial"/>
                <a:cs typeface="Arial"/>
              </a:rPr>
              <a:t>B6 and BXSB pseudo-genome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7664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757723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0567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0099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 smtClean="0">
                <a:latin typeface="Arial"/>
                <a:cs typeface="Arial"/>
              </a:rPr>
              <a:t>samtools</a:t>
            </a:r>
            <a:r>
              <a:rPr lang="en-US" sz="1000" dirty="0" smtClean="0">
                <a:latin typeface="Arial"/>
                <a:cs typeface="Arial"/>
              </a:rPr>
              <a:t>, GATK, </a:t>
            </a:r>
            <a:r>
              <a:rPr lang="en-US" sz="1000" dirty="0" err="1" smtClean="0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099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0099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20158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13002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39074" y="1496656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BXSB, BXSB</a:t>
            </a:r>
            <a:r>
              <a:rPr lang="en-US" sz="1100" baseline="30000" dirty="0" smtClean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0099" y="45036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 pseudo-genome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13002" y="41585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8792" y="1496656"/>
            <a:ext cx="2288419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Exome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27664" y="449454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DE, pathway, </a:t>
            </a:r>
            <a:r>
              <a:rPr lang="en-US" sz="1000" dirty="0" err="1" smtClean="0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750567" y="414942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90099" y="4998837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</a:t>
            </a:r>
            <a:r>
              <a:rPr lang="en-US" sz="1200" dirty="0" smtClean="0">
                <a:latin typeface="Arial"/>
                <a:cs typeface="Arial"/>
              </a:rPr>
              <a:t>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-containing Y chromosome of BXSB inbred male mice.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25320" y="3131918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 genes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25320" y="246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Normalization (RMA)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55379" y="2794121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472" y="1490564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B6, B6</a:t>
            </a:r>
            <a:r>
              <a:rPr lang="en-US" sz="1100" baseline="30000" dirty="0" smtClean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4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differences between B6 and B6.YAA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rial"/>
                <a:cs typeface="Arial"/>
              </a:rPr>
              <a:t>Introduction of BXSB mouse strain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</a:t>
            </a:r>
            <a:r>
              <a:rPr lang="en-US" sz="1400" dirty="0" smtClean="0">
                <a:latin typeface="Arial"/>
                <a:cs typeface="Arial"/>
              </a:rPr>
              <a:t>is an </a:t>
            </a:r>
            <a:r>
              <a:rPr lang="en-US" sz="1400" dirty="0">
                <a:latin typeface="Arial"/>
                <a:cs typeface="Arial"/>
              </a:rPr>
              <a:t>inbred </a:t>
            </a:r>
            <a:r>
              <a:rPr lang="en-US" sz="1400" dirty="0" smtClean="0">
                <a:latin typeface="Arial"/>
                <a:cs typeface="Arial"/>
              </a:rPr>
              <a:t>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 smtClean="0">
                <a:latin typeface="Arial"/>
                <a:cs typeface="Arial"/>
              </a:rPr>
              <a:t>Yaa</a:t>
            </a:r>
            <a:r>
              <a:rPr lang="en-US" sz="1400" b="1" dirty="0" smtClean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</a:t>
            </a:r>
            <a:r>
              <a:rPr lang="en-US" sz="1400" dirty="0" smtClean="0">
                <a:latin typeface="Arial"/>
                <a:cs typeface="Arial"/>
              </a:rPr>
              <a:t>X onto </a:t>
            </a:r>
            <a:r>
              <a:rPr lang="en-US" sz="1400" dirty="0">
                <a:latin typeface="Arial"/>
                <a:cs typeface="Arial"/>
              </a:rPr>
              <a:t>the </a:t>
            </a:r>
            <a:r>
              <a:rPr lang="en-US" sz="1400" dirty="0" smtClean="0">
                <a:latin typeface="Arial"/>
                <a:cs typeface="Arial"/>
              </a:rPr>
              <a:t>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latin typeface="Arial"/>
                <a:cs typeface="Arial"/>
              </a:rPr>
              <a:t>Yaa</a:t>
            </a:r>
            <a:r>
              <a:rPr lang="en-US" sz="1400" dirty="0" smtClean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Y (C3H)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X (B6)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  <a:endParaRPr lang="en-US" sz="12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2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metabolic</a:t>
            </a:r>
            <a:endParaRPr lang="en-US" sz="3200" b="1" dirty="0"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0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Interaction between YAA and genomic backgrounds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Intersection between DE1 and DE2 are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DE1-</a:t>
            </a:r>
            <a:r>
              <a:rPr lang="en-US" sz="1200" dirty="0">
                <a:latin typeface="Arial"/>
                <a:cs typeface="Arial"/>
              </a:rPr>
              <a:t>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</a:t>
            </a:r>
            <a:r>
              <a:rPr lang="en-US" sz="1200" dirty="0" smtClean="0">
                <a:latin typeface="Arial"/>
                <a:cs typeface="Arial"/>
              </a:rPr>
              <a:t>B6 </a:t>
            </a:r>
            <a:r>
              <a:rPr lang="en-US" sz="1200" dirty="0">
                <a:latin typeface="Arial"/>
                <a:cs typeface="Arial"/>
              </a:rPr>
              <a:t>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BXSB background</a:t>
            </a:r>
          </a:p>
        </p:txBody>
      </p:sp>
    </p:spTree>
    <p:extLst>
      <p:ext uri="{BB962C8B-B14F-4D97-AF65-F5344CB8AC3E}">
        <p14:creationId xmlns:p14="http://schemas.microsoft.com/office/powerpoint/2010/main" val="255345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Strong BXSB-specific signal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are immunological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B6-specific genes are metabolic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in </a:t>
            </a:r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Top regulators of module 24: Klf9, </a:t>
            </a:r>
            <a:r>
              <a:rPr lang="en-US" sz="1200" dirty="0" err="1" smtClean="0">
                <a:latin typeface="Arial"/>
                <a:cs typeface="Arial"/>
              </a:rPr>
              <a:t>Tcfec</a:t>
            </a:r>
            <a:r>
              <a:rPr lang="en-US" sz="1200" dirty="0" smtClean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</a:t>
            </a:r>
            <a:r>
              <a:rPr lang="en-US" sz="1200" dirty="0" smtClean="0">
                <a:latin typeface="Arial"/>
                <a:cs typeface="Arial"/>
              </a:rPr>
              <a:t>regulators </a:t>
            </a:r>
            <a:r>
              <a:rPr lang="en-US" sz="1200" dirty="0">
                <a:latin typeface="Arial"/>
                <a:cs typeface="Arial"/>
              </a:rPr>
              <a:t>of module </a:t>
            </a:r>
            <a:r>
              <a:rPr lang="en-US" sz="1200" dirty="0" smtClean="0">
                <a:latin typeface="Arial"/>
                <a:cs typeface="Arial"/>
              </a:rPr>
              <a:t>25: </a:t>
            </a:r>
            <a:r>
              <a:rPr lang="en-US" sz="1200" dirty="0" err="1" smtClean="0">
                <a:latin typeface="Arial"/>
                <a:cs typeface="Arial"/>
              </a:rPr>
              <a:t>Cebpb</a:t>
            </a:r>
            <a:r>
              <a:rPr lang="en-US" sz="1200" dirty="0" smtClean="0">
                <a:latin typeface="Arial"/>
                <a:cs typeface="Arial"/>
              </a:rPr>
              <a:t>, Irf5, </a:t>
            </a:r>
            <a:r>
              <a:rPr lang="en-US" sz="1200" dirty="0" err="1" smtClean="0">
                <a:latin typeface="Arial"/>
                <a:cs typeface="Arial"/>
              </a:rPr>
              <a:t>Ciita</a:t>
            </a:r>
            <a:r>
              <a:rPr lang="en-US" sz="1200" dirty="0" smtClean="0">
                <a:latin typeface="Arial"/>
                <a:cs typeface="Arial"/>
              </a:rPr>
              <a:t>, Atf6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08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Module 25 is interesting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24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25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Genomic differences of B6 and BXSB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8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Predict variant’s effect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2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X chromosome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 smtClean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</a:t>
            </a:r>
            <a:r>
              <a:rPr lang="en-US" sz="1400" dirty="0" smtClean="0">
                <a:latin typeface="Arial"/>
                <a:cs typeface="Arial"/>
              </a:rPr>
              <a:t>seudo-autosome </a:t>
            </a:r>
            <a:r>
              <a:rPr lang="en-US" sz="1400" dirty="0">
                <a:latin typeface="Arial"/>
                <a:cs typeface="Arial"/>
              </a:rPr>
              <a:t>region of chromosome X and Y pair and recombine during </a:t>
            </a:r>
            <a:r>
              <a:rPr lang="en-US" sz="1400" dirty="0" smtClean="0">
                <a:latin typeface="Arial"/>
                <a:cs typeface="Arial"/>
              </a:rPr>
              <a:t>meiosis (0.96 and 0.90 </a:t>
            </a:r>
            <a:r>
              <a:rPr lang="en-US" sz="1400" dirty="0" err="1" smtClean="0">
                <a:latin typeface="Arial"/>
                <a:cs typeface="Arial"/>
              </a:rPr>
              <a:t>Mbp</a:t>
            </a:r>
            <a:r>
              <a:rPr lang="en-US" sz="1400" dirty="0" smtClean="0">
                <a:latin typeface="Arial"/>
                <a:cs typeface="Arial"/>
              </a:rPr>
              <a:t>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6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Discussion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090" y="1194837"/>
            <a:ext cx="780213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Biology of 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 modules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Map BXSB-specific signal to cell subtypes (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) and IL21 signaling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BXSB variants-affecting genes</a:t>
            </a:r>
          </a:p>
        </p:txBody>
      </p:sp>
    </p:spTree>
    <p:extLst>
      <p:ext uri="{BB962C8B-B14F-4D97-AF65-F5344CB8AC3E}">
        <p14:creationId xmlns:p14="http://schemas.microsoft.com/office/powerpoint/2010/main" val="371372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Facts, questions,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375"/>
            <a:ext cx="8229600" cy="4916853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What we know?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mutation was identified to be a translocation from the </a:t>
            </a:r>
            <a:r>
              <a:rPr lang="en-US" sz="1200" dirty="0" err="1">
                <a:latin typeface="Arial"/>
                <a:cs typeface="Arial"/>
              </a:rPr>
              <a:t>telomeric</a:t>
            </a:r>
            <a:r>
              <a:rPr lang="en-US" sz="1200" dirty="0">
                <a:latin typeface="Arial"/>
                <a:cs typeface="Arial"/>
              </a:rPr>
              <a:t> end of the X chromosome </a:t>
            </a:r>
            <a:r>
              <a:rPr lang="en-US" sz="1200" dirty="0" smtClean="0">
                <a:latin typeface="Arial"/>
                <a:cs typeface="Arial"/>
              </a:rPr>
              <a:t>onto </a:t>
            </a:r>
            <a:r>
              <a:rPr lang="en-US" sz="1200" dirty="0">
                <a:latin typeface="Arial"/>
                <a:cs typeface="Arial"/>
              </a:rPr>
              <a:t>the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locus contains Tlr7 gene, </a:t>
            </a:r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but the exact genomic range is unclear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The accelerated development of </a:t>
            </a:r>
            <a:r>
              <a:rPr lang="en-US" sz="1200" dirty="0" smtClean="0">
                <a:latin typeface="Arial"/>
                <a:cs typeface="Arial"/>
              </a:rPr>
              <a:t>SLE </a:t>
            </a:r>
            <a:r>
              <a:rPr lang="en-US" sz="1200" dirty="0">
                <a:latin typeface="Arial"/>
                <a:cs typeface="Arial"/>
              </a:rPr>
              <a:t>in male BXSB mice is associated with the </a:t>
            </a:r>
            <a:r>
              <a:rPr lang="en-US" sz="1200" dirty="0" smtClean="0">
                <a:latin typeface="Arial"/>
                <a:cs typeface="Arial"/>
              </a:rPr>
              <a:t>genetically abnormal YAA locus in </a:t>
            </a:r>
            <a:r>
              <a:rPr lang="en-US" sz="1200" dirty="0">
                <a:latin typeface="Arial"/>
                <a:cs typeface="Arial"/>
              </a:rPr>
              <a:t>its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BXSB mice with a B6 Y chromosome do not develop the disease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C57BL</a:t>
            </a:r>
            <a:r>
              <a:rPr lang="en-US" sz="1200" dirty="0">
                <a:latin typeface="Arial"/>
                <a:cs typeface="Arial"/>
              </a:rPr>
              <a:t>/6J mice carrying the </a:t>
            </a:r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gene </a:t>
            </a:r>
            <a:r>
              <a:rPr lang="en-US" sz="1200" dirty="0" smtClean="0">
                <a:latin typeface="Arial"/>
                <a:cs typeface="Arial"/>
              </a:rPr>
              <a:t>are </a:t>
            </a:r>
            <a:r>
              <a:rPr lang="en-US" sz="1200" dirty="0">
                <a:latin typeface="Arial"/>
                <a:cs typeface="Arial"/>
              </a:rPr>
              <a:t>indistinguishable from </a:t>
            </a:r>
            <a:r>
              <a:rPr lang="en-US" sz="1200" dirty="0" smtClean="0">
                <a:latin typeface="Arial"/>
                <a:cs typeface="Arial"/>
              </a:rPr>
              <a:t>wild type controls 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we have?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B6 and BXSB genome (Steve </a:t>
            </a:r>
            <a:r>
              <a:rPr lang="en-US" sz="1200" dirty="0" err="1" smtClean="0">
                <a:latin typeface="Arial"/>
                <a:cs typeface="Arial"/>
              </a:rPr>
              <a:t>Munger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on wild type BXSB and BXSB with B6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Microarray on wild type B6,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Differential genes, GO, KEGG, and master regulators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are the questions and how to approach?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What are the genomic differences between BXSB and B6 that are functional</a:t>
            </a:r>
            <a:r>
              <a:rPr lang="en-US" sz="1200" dirty="0" smtClean="0">
                <a:latin typeface="Arial"/>
                <a:cs typeface="Arial"/>
              </a:rPr>
              <a:t>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refine the YAA locus?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infer a model from the differential genes between BXSB and BXSB</a:t>
            </a:r>
            <a:r>
              <a:rPr lang="en-US" sz="1200" baseline="30000" dirty="0" smtClean="0">
                <a:latin typeface="Arial"/>
                <a:cs typeface="Arial"/>
              </a:rPr>
              <a:t>B6(Y) </a:t>
            </a:r>
            <a:r>
              <a:rPr lang="en-US" sz="1200" dirty="0" smtClean="0">
                <a:latin typeface="Arial"/>
                <a:cs typeface="Arial"/>
              </a:rPr>
              <a:t>in terms of protein cascade?</a:t>
            </a:r>
            <a:endParaRPr lang="en-US" sz="1200" baseline="30000" dirty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the BXSB background cooperate with the extra YAA locus on Y chromosome to accelerate SLE development?</a:t>
            </a:r>
          </a:p>
          <a:p>
            <a:pPr lvl="1"/>
            <a:r>
              <a:rPr lang="en-US" sz="1200" i="1" dirty="0" smtClean="0">
                <a:solidFill>
                  <a:srgbClr val="FF0000"/>
                </a:solidFill>
                <a:latin typeface="Arial"/>
                <a:cs typeface="Arial"/>
              </a:rPr>
              <a:t>Identify the differential genes between BXSB WT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Integrate the IL21 data or not? How?</a:t>
            </a:r>
          </a:p>
        </p:txBody>
      </p:sp>
    </p:spTree>
    <p:extLst>
      <p:ext uri="{BB962C8B-B14F-4D97-AF65-F5344CB8AC3E}">
        <p14:creationId xmlns:p14="http://schemas.microsoft.com/office/powerpoint/2010/main" val="4042574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9 at 9.4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734"/>
            <a:ext cx="6081296" cy="3482266"/>
          </a:xfrm>
          <a:prstGeom prst="rect">
            <a:avLst/>
          </a:prstGeom>
        </p:spPr>
      </p:pic>
      <p:pic>
        <p:nvPicPr>
          <p:cNvPr id="11" name="Picture 10" descr="Screen Shot 2015-05-29 at 9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5" y="1561224"/>
            <a:ext cx="3010355" cy="2940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81297" y="1121109"/>
            <a:ext cx="0" cy="4729652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98492"/>
              </p:ext>
            </p:extLst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217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2.2e-16</a:t>
            </a:r>
          </a:p>
          <a:p>
            <a:r>
              <a:rPr lang="en-US" sz="1200" dirty="0" smtClean="0"/>
              <a:t>Chi-square test</a:t>
            </a:r>
            <a:r>
              <a:rPr lang="en-US" sz="1200" dirty="0"/>
              <a:t>: p </a:t>
            </a:r>
            <a:r>
              <a:rPr lang="en-US" sz="1200" dirty="0" smtClean="0"/>
              <a:t>values equal 6.613e</a:t>
            </a:r>
            <a:r>
              <a:rPr lang="en-US" sz="1200" dirty="0"/>
              <a:t>-12 and 1.52e-</a:t>
            </a:r>
            <a:r>
              <a:rPr lang="en-US" sz="1200" dirty="0" smtClean="0"/>
              <a:t>13 for BXSB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BXSB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3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TO DO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6178" y="1685216"/>
            <a:ext cx="6570211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WES variants detection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WES CNV detection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Personalized exome and its effect gene expression estimation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B6 array data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78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Figure 1. Genetic variations of BXSB</a:t>
            </a:r>
          </a:p>
          <a:p>
            <a:r>
              <a:rPr lang="en-US" dirty="0" smtClean="0"/>
              <a:t>BXSB and BXSB_b6y (total spleen)</a:t>
            </a:r>
          </a:p>
          <a:p>
            <a:r>
              <a:rPr lang="en-US" dirty="0" smtClean="0"/>
              <a:t>Cell types</a:t>
            </a:r>
          </a:p>
          <a:p>
            <a:r>
              <a:rPr lang="en-US" dirty="0" smtClean="0"/>
              <a:t>Tlr7 to </a:t>
            </a:r>
          </a:p>
          <a:p>
            <a:r>
              <a:rPr lang="en-US" dirty="0" smtClean="0"/>
              <a:t>Metabolic process</a:t>
            </a:r>
          </a:p>
          <a:p>
            <a:r>
              <a:rPr lang="en-US" dirty="0" smtClean="0"/>
              <a:t>microRNA (</a:t>
            </a:r>
            <a:r>
              <a:rPr lang="en-US" dirty="0" err="1" smtClean="0"/>
              <a:t>cs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SB strain mutations</a:t>
            </a:r>
          </a:p>
          <a:p>
            <a:r>
              <a:rPr lang="en-US" dirty="0" err="1" smtClean="0"/>
              <a:t>Yaa</a:t>
            </a:r>
            <a:r>
              <a:rPr lang="en-US" dirty="0" smtClean="0"/>
              <a:t> locus boundary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6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Y chromosome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27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Experiment design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5355" y="4797045"/>
            <a:ext cx="691488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Gene expression measurement on B/T cells from multiple genetic backgrounds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YAA: backcrossing BXSB male with B6 females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YAA-IL21R: backcrossing BXSB male with B6 female (IL21R-/-)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Gene expression measured by microarray</a:t>
            </a:r>
          </a:p>
        </p:txBody>
      </p:sp>
      <p:pic>
        <p:nvPicPr>
          <p:cNvPr id="3" name="Picture 2" descr="sampl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>
          <a:xfrm>
            <a:off x="1866234" y="1673496"/>
            <a:ext cx="5353297" cy="33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</a:t>
            </a:r>
            <a:r>
              <a:rPr lang="en-US" sz="3200" b="1" dirty="0" smtClean="0">
                <a:latin typeface="Arial"/>
                <a:cs typeface="Arial"/>
              </a:rPr>
              <a:t>atch factors: sample prep date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" y="1430967"/>
            <a:ext cx="6499443" cy="46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Il21r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7152" y="5677328"/>
            <a:ext cx="6914880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Il21r: protein coding, interleukin 21 receptor, chromosome 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6" y="112884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Nfkb1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4680" y="5572443"/>
            <a:ext cx="6914880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Nfkb1: protein coding, nuclear factor of kappa light polypeptide gene enhancer in B cells, chromosome 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20120530 batch suspicious, took off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8" y="118144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15749</TotalTime>
  <Words>1254</Words>
  <Application>Microsoft Macintosh PowerPoint</Application>
  <PresentationFormat>On-screen Show (4:3)</PresentationFormat>
  <Paragraphs>181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Genetic mechanisms of YAA-mediating SLE acceleration</vt:lpstr>
      <vt:lpstr>Systemic lupus erythematosus (SLE)</vt:lpstr>
      <vt:lpstr>PowerPoint Presentation</vt:lpstr>
      <vt:lpstr>Yaa context: 10 Mbp telomeric end of X chromosome</vt:lpstr>
      <vt:lpstr>Yaa context: 10 Mbp telomeric end of Y chromosome</vt:lpstr>
      <vt:lpstr>Experiment design</vt:lpstr>
      <vt:lpstr>Batch factors: sample prep date</vt:lpstr>
      <vt:lpstr>Il21r</vt:lpstr>
      <vt:lpstr>Nfkb1</vt:lpstr>
      <vt:lpstr>Tlr7</vt:lpstr>
      <vt:lpstr>Samples</vt:lpstr>
      <vt:lpstr>Cell type (B/T) signal dominates the data</vt:lpstr>
      <vt:lpstr>How much effect batch factor carry? </vt:lpstr>
      <vt:lpstr>How much effect batch factor carry? </vt:lpstr>
      <vt:lpstr>Batch correction by factor analysis</vt:lpstr>
      <vt:lpstr>Model</vt:lpstr>
      <vt:lpstr>Batch correction by factor analysis</vt:lpstr>
      <vt:lpstr>Model fit</vt:lpstr>
      <vt:lpstr>Model</vt:lpstr>
      <vt:lpstr>B and T cell genes in B6</vt:lpstr>
      <vt:lpstr>T-cell specific Nfkb1(+/-) effect, conditional on Yaa strain</vt:lpstr>
      <vt:lpstr>Model fit</vt:lpstr>
      <vt:lpstr>RNA sequencing on BXSB and BXSBB6Y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Materials and Methods</vt:lpstr>
      <vt:lpstr>Transcriptional differences between B6 and B6.YAA</vt:lpstr>
      <vt:lpstr>Differential genes are metabolic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Genomic differences of B6 and BXSB</vt:lpstr>
      <vt:lpstr>Predict variant’s effect</vt:lpstr>
      <vt:lpstr>Discussion</vt:lpstr>
      <vt:lpstr>KEGG: SLE</vt:lpstr>
      <vt:lpstr>Facts, questions, and approaches</vt:lpstr>
      <vt:lpstr>BXSB is the only SLE-causing</vt:lpstr>
      <vt:lpstr>IL21 signaling?</vt:lpstr>
      <vt:lpstr>TO DO</vt:lpstr>
      <vt:lpstr>PowerPoint Presentation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571</cp:revision>
  <cp:lastPrinted>2015-09-22T15:09:34Z</cp:lastPrinted>
  <dcterms:created xsi:type="dcterms:W3CDTF">2014-03-11T03:13:27Z</dcterms:created>
  <dcterms:modified xsi:type="dcterms:W3CDTF">2016-03-10T17:45:26Z</dcterms:modified>
</cp:coreProperties>
</file>